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30" r:id="rId3"/>
    <p:sldId id="374" r:id="rId5"/>
    <p:sldId id="384" r:id="rId6"/>
    <p:sldId id="378" r:id="rId7"/>
    <p:sldId id="312" r:id="rId8"/>
    <p:sldId id="414" r:id="rId9"/>
    <p:sldId id="395" r:id="rId10"/>
    <p:sldId id="388" r:id="rId11"/>
    <p:sldId id="352" r:id="rId12"/>
    <p:sldId id="375" r:id="rId13"/>
    <p:sldId id="260" r:id="rId14"/>
    <p:sldId id="415" r:id="rId15"/>
    <p:sldId id="376" r:id="rId16"/>
    <p:sldId id="418" r:id="rId17"/>
    <p:sldId id="419" r:id="rId18"/>
    <p:sldId id="410" r:id="rId19"/>
    <p:sldId id="417" r:id="rId20"/>
    <p:sldId id="420" r:id="rId21"/>
    <p:sldId id="421" r:id="rId22"/>
    <p:sldId id="3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" y="60"/>
      </p:cViewPr>
      <p:guideLst>
        <p:guide orient="horz" pos="2134"/>
        <p:guide pos="65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media" Target="../media/media2.wmv"/><Relationship Id="rId3" Type="http://schemas.openxmlformats.org/officeDocument/2006/relationships/video" Target="../media/media2.wmv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microsoft.com/office/2007/relationships/media" Target="../media/media3.wmv"/><Relationship Id="rId4" Type="http://schemas.openxmlformats.org/officeDocument/2006/relationships/video" Target="../media/media3.wmv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microsoft.com/office/2007/relationships/media" Target="../media/media4.wmv"/><Relationship Id="rId4" Type="http://schemas.openxmlformats.org/officeDocument/2006/relationships/video" Target="../media/media4.wmv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media" Target="../media/media5.wmv"/><Relationship Id="rId3" Type="http://schemas.openxmlformats.org/officeDocument/2006/relationships/video" Target="../media/media5.wmv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5.png"/><Relationship Id="rId3" Type="http://schemas.microsoft.com/office/2007/relationships/media" Target="../media/media6.wmv"/><Relationship Id="rId2" Type="http://schemas.openxmlformats.org/officeDocument/2006/relationships/video" Target="../media/media6.wmv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18272" y="2197893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简单事件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的基础事件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113" y="2322654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632075" y="1064895"/>
            <a:ext cx="1635760" cy="503555"/>
            <a:chOff x="-182754" y="0"/>
            <a:chExt cx="13544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182754" y="36254"/>
              <a:ext cx="1354454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onclick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063517" y="176546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单击事件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2349832" y="5102999"/>
            <a:ext cx="220247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694" y="41978"/>
              <a:ext cx="102797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cs typeface="+mn-ea"/>
                  <a:sym typeface="+mn-lt"/>
                </a:rPr>
                <a:t>onmouseleave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5200896" y="1062601"/>
            <a:ext cx="1841494" cy="503238"/>
            <a:chOff x="-57839" y="0"/>
            <a:chExt cx="141767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330018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 err="1">
                  <a:solidFill>
                    <a:srgbClr val="FFFFFF"/>
                  </a:solidFill>
                  <a:cs typeface="+mn-ea"/>
                  <a:sym typeface="+mn-lt"/>
                </a:rPr>
                <a:t>ondblclick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41767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5565705" y="5102999"/>
            <a:ext cx="20717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 err="1">
                  <a:solidFill>
                    <a:srgbClr val="FFFFFF"/>
                  </a:solidFill>
                  <a:cs typeface="+mn-ea"/>
                  <a:sym typeface="+mn-lt"/>
                </a:rPr>
                <a:t>onresize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8046176" y="1062601"/>
            <a:ext cx="2090806" cy="503238"/>
            <a:chOff x="51775" y="-2453"/>
            <a:chExt cx="108750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59155" y="-2453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 err="1">
                  <a:solidFill>
                    <a:srgbClr val="FF0000"/>
                  </a:solidFill>
                  <a:cs typeface="+mn-ea"/>
                  <a:sym typeface="+mn-lt"/>
                </a:rPr>
                <a:t>onmouseenter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582240" y="5102999"/>
            <a:ext cx="1878039" cy="503238"/>
            <a:chOff x="0" y="0"/>
            <a:chExt cx="134865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348653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182124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onchange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180145" y="177914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双击事件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8066164" y="176547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鼠标划入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277176" y="57705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鼠标划出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5342517" y="57705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窗口变化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8211280" y="57893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改变下拉框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325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4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24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37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事件代码贴图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1" y="833437"/>
            <a:ext cx="3184969" cy="1117501"/>
          </a:xfrm>
          <a:prstGeom prst="rect">
            <a:avLst/>
          </a:prstGeom>
        </p:spPr>
      </p:pic>
      <p:pic>
        <p:nvPicPr>
          <p:cNvPr id="5" name="111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7623" y="651827"/>
            <a:ext cx="3313310" cy="5492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0" y="1950938"/>
            <a:ext cx="3121086" cy="43601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05597" y="284880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2" y="1965784"/>
            <a:ext cx="3184968" cy="4360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修改样式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修改样式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1318673"/>
            <a:ext cx="3524250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1" y="3308945"/>
            <a:ext cx="4371975" cy="215265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4600" y="781050"/>
            <a:ext cx="5867400" cy="529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54939" y="2379308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操作标签属性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74251" y="127937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请注意，标签属性分为两种</a:t>
            </a:r>
            <a:endParaRPr lang="en-US" altLang="zh-CN" dirty="0"/>
          </a:p>
          <a:p>
            <a:r>
              <a:rPr lang="zh-CN" altLang="en-US" dirty="0"/>
              <a:t>合法属性和自定义属性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465675" y="2967335"/>
            <a:ext cx="21684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60779" y="613947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：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9" y="902069"/>
            <a:ext cx="2590800" cy="1143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1" y="2045069"/>
            <a:ext cx="4305139" cy="4323040"/>
          </a:xfrm>
          <a:prstGeom prst="rect">
            <a:avLst/>
          </a:prstGeom>
        </p:spPr>
      </p:pic>
      <p:pic>
        <p:nvPicPr>
          <p:cNvPr id="13" name="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5285" y="790623"/>
            <a:ext cx="4152900" cy="575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数据类型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的数据类型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038531" y="1130152"/>
            <a:ext cx="1540763" cy="503238"/>
            <a:chOff x="-513831" y="19825"/>
            <a:chExt cx="173348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-376675" y="19825"/>
              <a:ext cx="1596324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513831" y="54694"/>
              <a:ext cx="1596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string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650423" y="178447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3170594" y="5212783"/>
            <a:ext cx="1747889" cy="503238"/>
            <a:chOff x="23572" y="0"/>
            <a:chExt cx="138196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23572" y="0"/>
              <a:ext cx="1381965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35376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undefined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4834078" y="1102918"/>
            <a:ext cx="1577969" cy="503238"/>
            <a:chOff x="-57839" y="0"/>
            <a:chExt cx="180024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65426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80024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number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6096000" y="5164429"/>
            <a:ext cx="1533114" cy="552233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null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7594776" y="1078620"/>
            <a:ext cx="1609521" cy="503238"/>
            <a:chOff x="-173346" y="0"/>
            <a:chExt cx="174911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575769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-173346" y="44110"/>
              <a:ext cx="152399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boolean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692351" y="5161871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object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422305" y="178923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数字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7206665" y="178382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布尔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865315" y="581751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未定义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5700563" y="581751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036107" y="576595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24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99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899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49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5" y="749175"/>
            <a:ext cx="6829425" cy="5695950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9211" y="749175"/>
            <a:ext cx="4229100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Video_2018-04-16_1521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90" y="718256"/>
            <a:ext cx="6014888" cy="5930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基本使用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简单事件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610" y="3696717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修改样式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数据类型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先看图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87" y="133762"/>
            <a:ext cx="6641270" cy="65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586445" y="2197893"/>
            <a:ext cx="443050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基本使用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初识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JavaScript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JavaScript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原名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liveScript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是一门动态类型，弱类型基于原型的脚本语言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710" y="1520190"/>
            <a:ext cx="3532505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JavaScript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是什么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70120" y="3118485"/>
            <a:ext cx="3741420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 err="1">
                <a:solidFill>
                  <a:srgbClr val="262626"/>
                </a:solidFill>
                <a:cs typeface="+mn-ea"/>
                <a:sym typeface="+mn-lt"/>
              </a:rPr>
              <a:t>JavaScrpit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的作用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61825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Script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标签里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外部的 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文件内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471420" y="4578985"/>
            <a:ext cx="3809365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JavaScript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写在哪里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49484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63522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8226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6" name="TextBox 41"/>
          <p:cNvSpPr txBox="1"/>
          <p:nvPr/>
        </p:nvSpPr>
        <p:spPr>
          <a:xfrm>
            <a:off x="4993326" y="3618377"/>
            <a:ext cx="2681301" cy="145848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页面特效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前后交互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后台开发（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node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）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45" grpId="0"/>
      <p:bldP spid="46" grpId="0"/>
      <p:bldP spid="47" grpId="0"/>
      <p:bldP spid="48" grpId="0"/>
      <p:bldP spid="54" grpId="0" bldLvl="0" animBg="1"/>
      <p:bldP spid="5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写在哪 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5754" y="973015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写在 </a:t>
            </a:r>
            <a:r>
              <a:rPr lang="en-US" altLang="zh-CN" dirty="0"/>
              <a:t>script </a:t>
            </a:r>
            <a:r>
              <a:rPr lang="zh-CN" altLang="en-US" dirty="0"/>
              <a:t>标签里面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1662308"/>
            <a:ext cx="3124200" cy="93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5754" y="3480885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/>
              <a:t>写在外部的 </a:t>
            </a:r>
            <a:r>
              <a:rPr lang="en-US" altLang="zh-CN" dirty="0" err="1"/>
              <a:t>js</a:t>
            </a:r>
            <a:r>
              <a:rPr lang="en-US" altLang="zh-CN" dirty="0"/>
              <a:t> </a:t>
            </a:r>
            <a:r>
              <a:rPr lang="zh-CN" altLang="en-US" dirty="0"/>
              <a:t>文件内，然后引入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82" y="4883619"/>
            <a:ext cx="2828925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857" y="4435755"/>
            <a:ext cx="3810000" cy="1123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79" y="4903624"/>
            <a:ext cx="1590675" cy="8096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77122" y="476425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77121" y="163207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70" y="1621956"/>
            <a:ext cx="3838575" cy="1162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244" y="3964268"/>
            <a:ext cx="3533775" cy="94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一些注意事项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092473" y="2648854"/>
            <a:ext cx="4029398" cy="3129382"/>
            <a:chOff x="2329" y="786"/>
            <a:chExt cx="3022" cy="2347"/>
          </a:xfrm>
        </p:grpSpPr>
        <p:sp>
          <p:nvSpPr>
            <p:cNvPr id="5" name="Freeform 5"/>
            <p:cNvSpPr/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10" name="Rounded Rectangle 11"/>
          <p:cNvSpPr>
            <a:spLocks noChangeAspect="1"/>
          </p:cNvSpPr>
          <p:nvPr/>
        </p:nvSpPr>
        <p:spPr>
          <a:xfrm>
            <a:off x="4161277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Text Placeholder 7"/>
          <p:cNvSpPr txBox="1"/>
          <p:nvPr/>
        </p:nvSpPr>
        <p:spPr>
          <a:xfrm>
            <a:off x="4219001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01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Rounded Rectangle 23"/>
          <p:cNvSpPr>
            <a:spLocks noChangeAspect="1"/>
          </p:cNvSpPr>
          <p:nvPr/>
        </p:nvSpPr>
        <p:spPr>
          <a:xfrm>
            <a:off x="7560481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Text Placeholder 7"/>
          <p:cNvSpPr txBox="1"/>
          <p:nvPr/>
        </p:nvSpPr>
        <p:spPr>
          <a:xfrm>
            <a:off x="7618204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02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Rounded Rectangle 27"/>
          <p:cNvSpPr>
            <a:spLocks noChangeAspect="1"/>
          </p:cNvSpPr>
          <p:nvPr/>
        </p:nvSpPr>
        <p:spPr>
          <a:xfrm>
            <a:off x="4112474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Text Placeholder 7"/>
          <p:cNvSpPr txBox="1"/>
          <p:nvPr/>
        </p:nvSpPr>
        <p:spPr>
          <a:xfrm>
            <a:off x="4170198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03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Rounded Rectangle 16"/>
          <p:cNvSpPr>
            <a:spLocks noChangeAspect="1"/>
          </p:cNvSpPr>
          <p:nvPr/>
        </p:nvSpPr>
        <p:spPr>
          <a:xfrm>
            <a:off x="7560481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Text Placeholder 7"/>
          <p:cNvSpPr txBox="1"/>
          <p:nvPr/>
        </p:nvSpPr>
        <p:spPr>
          <a:xfrm>
            <a:off x="7618204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04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3284" y="19446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严格区大小写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729679" y="201803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每一行完整语句后面加分号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8900238" y="482757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代码要缩进，保持可读性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665726" y="47990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变量名不能使用关键字和保留字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修改元素内容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795" y="1206982"/>
            <a:ext cx="4057650" cy="1952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9679" y="4263510"/>
            <a:ext cx="496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1. </a:t>
            </a:r>
            <a:r>
              <a:rPr lang="zh-CN" altLang="en-US" dirty="0">
                <a:latin typeface="Consolas" panose="020B0609020204030204" pitchFamily="49" charset="0"/>
              </a:rPr>
              <a:t>首先获取</a:t>
            </a:r>
            <a:r>
              <a:rPr lang="en-US" altLang="zh-CN" dirty="0">
                <a:latin typeface="Consolas" panose="020B0609020204030204" pitchFamily="49" charset="0"/>
              </a:rPr>
              <a:t>id</a:t>
            </a:r>
            <a:r>
              <a:rPr lang="zh-CN" altLang="en-US" dirty="0">
                <a:latin typeface="Consolas" panose="020B0609020204030204" pitchFamily="49" charset="0"/>
              </a:rPr>
              <a:t>为</a:t>
            </a:r>
            <a:r>
              <a:rPr lang="en-US" altLang="zh-CN" dirty="0">
                <a:latin typeface="Consolas" panose="020B0609020204030204" pitchFamily="49" charset="0"/>
              </a:rPr>
              <a:t>xxx</a:t>
            </a:r>
            <a:r>
              <a:rPr lang="zh-CN" altLang="en-US" dirty="0">
                <a:latin typeface="Consolas" panose="020B0609020204030204" pitchFamily="49" charset="0"/>
              </a:rPr>
              <a:t>的元素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dirty="0">
                <a:latin typeface="Consolas" panose="020B0609020204030204" pitchFamily="49" charset="0"/>
              </a:rPr>
              <a:t>(“”);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2. 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是 </a:t>
            </a:r>
            <a:r>
              <a:rPr lang="en-US" altLang="zh-CN" dirty="0" err="1">
                <a:latin typeface="Consolas" panose="020B0609020204030204" pitchFamily="49" charset="0"/>
              </a:rPr>
              <a:t>js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定义变量的关键字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en-US" altLang="zh-CN" dirty="0" err="1">
                <a:latin typeface="Consolas" panose="020B0609020204030204" pitchFamily="49" charset="0"/>
              </a:rPr>
              <a:t>innerHTML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和 </a:t>
            </a:r>
            <a:r>
              <a:rPr lang="en-US" altLang="zh-CN" dirty="0" err="1">
                <a:latin typeface="Consolas" panose="020B0609020204030204" pitchFamily="49" charset="0"/>
              </a:rPr>
              <a:t>innerText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可以修改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获取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1" y="689224"/>
            <a:ext cx="6641270" cy="394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51309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08895" y="3744014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2"/>
                </a:solidFill>
                <a:cs typeface="+mn-ea"/>
                <a:sym typeface="+mn-lt"/>
              </a:rPr>
              <a:t>TagName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53676" y="226223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Id	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86163" y="3079643"/>
            <a:ext cx="16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2"/>
                </a:solidFill>
                <a:cs typeface="+mn-ea"/>
                <a:sym typeface="+mn-lt"/>
              </a:rPr>
              <a:t>className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6163" y="456172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6768770" y="788229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412692" y="1252997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document.getElementById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id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6778833" y="1854815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class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6768770" y="2252369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document.getElementsByClassName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class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名字获取元素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6771637" y="2911840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tagName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6281045" y="3368377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document.getElementsByTagName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通过标签名获取元素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6776488" y="4032962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name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6192829" y="4436036"/>
            <a:ext cx="4882222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document.getElementsByName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name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的属性获取元素，一般用于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input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获取元素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54" name="MH_Text_1"/>
          <p:cNvSpPr/>
          <p:nvPr>
            <p:custDataLst>
              <p:tags r:id="rId10"/>
            </p:custDataLst>
          </p:nvPr>
        </p:nvSpPr>
        <p:spPr>
          <a:xfrm>
            <a:off x="6768770" y="5161924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selector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11"/>
            </p:custDataLst>
          </p:nvPr>
        </p:nvSpPr>
        <p:spPr>
          <a:xfrm>
            <a:off x="6631305" y="5571490"/>
            <a:ext cx="5111115" cy="748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document.querySelector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(“”);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选择器获取一个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document.querySelectorAll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(“”);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选择器获取所有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500"/>
                            </p:stCondLst>
                            <p:childTnLst>
                              <p:par>
                                <p:cTn id="2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000"/>
                            </p:stCondLst>
                            <p:childTnLst>
                              <p:par>
                                <p:cTn id="2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47" grpId="0"/>
      <p:bldP spid="54" grpId="0" bldLvl="0" animBg="1"/>
      <p:bldP spid="55" grpId="0" bldLvl="0" animBg="1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1112</Words>
  <Application>WPS 演示</Application>
  <PresentationFormat>宽屏</PresentationFormat>
  <Paragraphs>223</Paragraphs>
  <Slides>20</Slides>
  <Notes>20</Notes>
  <HiddenSlides>0</HiddenSlides>
  <MMClips>6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FontAwesome</vt:lpstr>
      <vt:lpstr>Segoe Print</vt:lpstr>
      <vt:lpstr>华文仿宋</vt:lpstr>
      <vt:lpstr>仿宋</vt:lpstr>
      <vt:lpstr>Malgun Gothic</vt:lpstr>
      <vt:lpstr>Arial Unicode MS</vt:lpstr>
      <vt:lpstr>Tw Cen MT Condensed</vt:lpstr>
      <vt:lpstr>Symbol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Tuple</cp:lastModifiedBy>
  <cp:revision>7</cp:revision>
  <dcterms:created xsi:type="dcterms:W3CDTF">2017-04-11T03:57:00Z</dcterms:created>
  <dcterms:modified xsi:type="dcterms:W3CDTF">2018-06-04T05:44:56Z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